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9144000" cy="6858000" type="screen4x3"/>
  <p:notesSz cx="6858000" cy="9144000"/>
  <p:photoAlbum/>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697" autoAdjust="0"/>
  </p:normalViewPr>
  <p:slideViewPr>
    <p:cSldViewPr snapToGrid="0">
      <p:cViewPr>
        <p:scale>
          <a:sx n="75" d="100"/>
          <a:sy n="75" d="100"/>
        </p:scale>
        <p:origin x="528" y="25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0CE06C-8FCC-4524-92A6-88E836D7E5AD}" type="datetimeFigureOut">
              <a:rPr lang="zh-CN" altLang="en-US" smtClean="0"/>
              <a:t>2023/9/26</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63A379-F4CB-4310-AF36-7B783A0E7087}" type="slidenum">
              <a:rPr lang="zh-CN" altLang="en-US" smtClean="0"/>
              <a:t>‹#›</a:t>
            </a:fld>
            <a:endParaRPr lang="zh-CN" altLang="en-US"/>
          </a:p>
        </p:txBody>
      </p:sp>
    </p:spTree>
    <p:extLst>
      <p:ext uri="{BB962C8B-B14F-4D97-AF65-F5344CB8AC3E}">
        <p14:creationId xmlns:p14="http://schemas.microsoft.com/office/powerpoint/2010/main" val="181818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hello</a:t>
            </a:r>
            <a:endParaRPr lang="zh-CN" altLang="en-US"/>
          </a:p>
        </p:txBody>
      </p:sp>
      <p:sp>
        <p:nvSpPr>
          <p:cNvPr id="4" name="灯片编号占位符 3"/>
          <p:cNvSpPr>
            <a:spLocks noGrp="1"/>
          </p:cNvSpPr>
          <p:nvPr>
            <p:ph type="sldNum" sz="quarter" idx="5"/>
          </p:nvPr>
        </p:nvSpPr>
        <p:spPr/>
        <p:txBody>
          <a:bodyPr/>
          <a:lstStyle/>
          <a:p>
            <a:fld id="{5363A379-F4CB-4310-AF36-7B783A0E7087}" type="slidenum">
              <a:rPr lang="zh-CN" altLang="en-US" smtClean="0"/>
              <a:t>1</a:t>
            </a:fld>
            <a:endParaRPr lang="zh-CN" altLang="en-US"/>
          </a:p>
        </p:txBody>
      </p:sp>
    </p:spTree>
    <p:extLst>
      <p:ext uri="{BB962C8B-B14F-4D97-AF65-F5344CB8AC3E}">
        <p14:creationId xmlns:p14="http://schemas.microsoft.com/office/powerpoint/2010/main" val="25981654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这个图可以反映根内微生物与根际微生物的功能差异</a:t>
            </a:r>
            <a:endParaRPr lang="en-US" altLang="zh-CN"/>
          </a:p>
          <a:p>
            <a:r>
              <a:rPr lang="zh-CN" altLang="en-US"/>
              <a:t>可以看到根内微生物与根际微生物存在大部分功能的重合</a:t>
            </a:r>
            <a:endParaRPr lang="en-US" altLang="zh-CN"/>
          </a:p>
          <a:p>
            <a:r>
              <a:rPr lang="zh-CN" altLang="en-US"/>
              <a:t>也有部分功能不同</a:t>
            </a:r>
          </a:p>
        </p:txBody>
      </p:sp>
      <p:sp>
        <p:nvSpPr>
          <p:cNvPr id="4" name="灯片编号占位符 3"/>
          <p:cNvSpPr>
            <a:spLocks noGrp="1"/>
          </p:cNvSpPr>
          <p:nvPr>
            <p:ph type="sldNum" sz="quarter" idx="5"/>
          </p:nvPr>
        </p:nvSpPr>
        <p:spPr/>
        <p:txBody>
          <a:bodyPr/>
          <a:lstStyle/>
          <a:p>
            <a:fld id="{5363A379-F4CB-4310-AF36-7B783A0E7087}" type="slidenum">
              <a:rPr lang="zh-CN" altLang="en-US" smtClean="0"/>
              <a:t>14</a:t>
            </a:fld>
            <a:endParaRPr lang="zh-CN" altLang="en-US"/>
          </a:p>
        </p:txBody>
      </p:sp>
    </p:spTree>
    <p:extLst>
      <p:ext uri="{BB962C8B-B14F-4D97-AF65-F5344CB8AC3E}">
        <p14:creationId xmlns:p14="http://schemas.microsoft.com/office/powerpoint/2010/main" val="1290558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我们组主要对大豆的根系微生物分做高通量培养并进行鉴定和功能预测</a:t>
            </a:r>
            <a:endParaRPr lang="en-US" altLang="zh-CN"/>
          </a:p>
          <a:p>
            <a:endParaRPr lang="en-US" altLang="zh-CN"/>
          </a:p>
          <a:p>
            <a:r>
              <a:rPr lang="zh-CN" altLang="en-US"/>
              <a:t>鉴定和功能预测基于</a:t>
            </a:r>
            <a:r>
              <a:rPr lang="en-US" altLang="zh-CN"/>
              <a:t>16s rRNA</a:t>
            </a:r>
            <a:r>
              <a:rPr lang="zh-CN" altLang="en-US"/>
              <a:t>二代测序数据展开</a:t>
            </a:r>
            <a:endParaRPr lang="en-US" altLang="zh-CN"/>
          </a:p>
          <a:p>
            <a:r>
              <a:rPr lang="en-US" altLang="zh-CN"/>
              <a:t>16s rRNA </a:t>
            </a:r>
            <a:r>
              <a:rPr lang="zh-CN" altLang="en-US"/>
              <a:t>全长约 </a:t>
            </a:r>
            <a:r>
              <a:rPr lang="en-US" altLang="zh-CN"/>
              <a:t>1500 bp</a:t>
            </a:r>
            <a:r>
              <a:rPr lang="zh-CN" altLang="en-US"/>
              <a:t>，包括</a:t>
            </a:r>
            <a:r>
              <a:rPr lang="en-US" altLang="zh-CN"/>
              <a:t>8</a:t>
            </a:r>
            <a:r>
              <a:rPr lang="zh-CN" altLang="en-US"/>
              <a:t>个保守区和</a:t>
            </a:r>
            <a:r>
              <a:rPr lang="en-US" altLang="zh-CN"/>
              <a:t>9</a:t>
            </a:r>
            <a:r>
              <a:rPr lang="zh-CN" altLang="en-US"/>
              <a:t>个可变区</a:t>
            </a:r>
            <a:endParaRPr lang="en-US" altLang="zh-CN"/>
          </a:p>
          <a:p>
            <a:r>
              <a:rPr lang="zh-CN" altLang="en-US"/>
              <a:t>双 </a:t>
            </a:r>
            <a:r>
              <a:rPr lang="en-US" altLang="zh-CN"/>
              <a:t>V </a:t>
            </a:r>
            <a:r>
              <a:rPr lang="zh-CN" altLang="en-US"/>
              <a:t>区（</a:t>
            </a:r>
            <a:r>
              <a:rPr lang="en-US" altLang="zh-CN"/>
              <a:t>V3-V4 &amp; V4-V5</a:t>
            </a:r>
            <a:r>
              <a:rPr lang="zh-CN" altLang="en-US"/>
              <a:t>）测序</a:t>
            </a:r>
          </a:p>
        </p:txBody>
      </p:sp>
      <p:sp>
        <p:nvSpPr>
          <p:cNvPr id="4" name="灯片编号占位符 3"/>
          <p:cNvSpPr>
            <a:spLocks noGrp="1"/>
          </p:cNvSpPr>
          <p:nvPr>
            <p:ph type="sldNum" sz="quarter" idx="5"/>
          </p:nvPr>
        </p:nvSpPr>
        <p:spPr/>
        <p:txBody>
          <a:bodyPr/>
          <a:lstStyle/>
          <a:p>
            <a:fld id="{5363A379-F4CB-4310-AF36-7B783A0E7087}" type="slidenum">
              <a:rPr lang="zh-CN" altLang="en-US" smtClean="0"/>
              <a:t>4</a:t>
            </a:fld>
            <a:endParaRPr lang="zh-CN" altLang="en-US"/>
          </a:p>
        </p:txBody>
      </p:sp>
    </p:spTree>
    <p:extLst>
      <p:ext uri="{BB962C8B-B14F-4D97-AF65-F5344CB8AC3E}">
        <p14:creationId xmlns:p14="http://schemas.microsoft.com/office/powerpoint/2010/main" val="242838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培养基的制备我们使用的是</a:t>
            </a:r>
            <a:r>
              <a:rPr lang="en-US" altLang="zh-CN"/>
              <a:t>TSB</a:t>
            </a:r>
            <a:r>
              <a:rPr lang="zh-CN" altLang="en-US"/>
              <a:t>培养基，相较于</a:t>
            </a:r>
            <a:r>
              <a:rPr lang="en-US" altLang="zh-CN"/>
              <a:t>TSA</a:t>
            </a:r>
            <a:r>
              <a:rPr lang="zh-CN" altLang="en-US"/>
              <a:t>培养基，更适用于培养难以生长的细菌</a:t>
            </a:r>
            <a:endParaRPr lang="en-US" altLang="zh-CN"/>
          </a:p>
          <a:p>
            <a:r>
              <a:rPr lang="en-US" altLang="zh-CN"/>
              <a:t>(</a:t>
            </a:r>
            <a:r>
              <a:rPr lang="zh-CN" altLang="en-US"/>
              <a:t>相比</a:t>
            </a:r>
            <a:r>
              <a:rPr lang="en-US" altLang="zh-CN"/>
              <a:t>A </a:t>
            </a:r>
            <a:r>
              <a:rPr lang="zh-CN" altLang="en-US"/>
              <a:t>不加琼脂</a:t>
            </a:r>
            <a:r>
              <a:rPr lang="en-US" altLang="zh-CN"/>
              <a:t>)</a:t>
            </a:r>
          </a:p>
          <a:p>
            <a:r>
              <a:rPr lang="en-US" altLang="zh-CN" b="0" i="0">
                <a:solidFill>
                  <a:srgbClr val="121212"/>
                </a:solidFill>
                <a:effectLst/>
                <a:latin typeface="-apple-system"/>
              </a:rPr>
              <a:t>T</a:t>
            </a:r>
            <a:r>
              <a:rPr lang="zh-CN" altLang="en-US" b="0" i="0">
                <a:solidFill>
                  <a:srgbClr val="121212"/>
                </a:solidFill>
                <a:effectLst/>
                <a:latin typeface="-apple-system"/>
              </a:rPr>
              <a:t>是胰蛋白胨，</a:t>
            </a:r>
            <a:r>
              <a:rPr lang="en-US" altLang="zh-CN" b="0" i="0">
                <a:solidFill>
                  <a:srgbClr val="121212"/>
                </a:solidFill>
                <a:effectLst/>
                <a:latin typeface="-apple-system"/>
              </a:rPr>
              <a:t>S</a:t>
            </a:r>
            <a:r>
              <a:rPr lang="zh-CN" altLang="en-US" b="0" i="0">
                <a:solidFill>
                  <a:srgbClr val="121212"/>
                </a:solidFill>
                <a:effectLst/>
                <a:latin typeface="-apple-system"/>
              </a:rPr>
              <a:t>是大豆，</a:t>
            </a:r>
            <a:r>
              <a:rPr lang="en-US" altLang="zh-CN" b="0" i="0">
                <a:solidFill>
                  <a:srgbClr val="121212"/>
                </a:solidFill>
                <a:effectLst/>
                <a:latin typeface="-apple-system"/>
              </a:rPr>
              <a:t>A</a:t>
            </a:r>
            <a:r>
              <a:rPr lang="zh-CN" altLang="en-US" b="0" i="0">
                <a:solidFill>
                  <a:srgbClr val="121212"/>
                </a:solidFill>
                <a:effectLst/>
                <a:latin typeface="-apple-system"/>
              </a:rPr>
              <a:t>是琼脂，</a:t>
            </a:r>
            <a:r>
              <a:rPr lang="en-US" altLang="zh-CN" b="0" i="0">
                <a:solidFill>
                  <a:srgbClr val="121212"/>
                </a:solidFill>
                <a:effectLst/>
                <a:latin typeface="-apple-system"/>
              </a:rPr>
              <a:t>B</a:t>
            </a:r>
            <a:r>
              <a:rPr lang="zh-CN" altLang="en-US" b="0" i="0">
                <a:solidFill>
                  <a:srgbClr val="121212"/>
                </a:solidFill>
                <a:effectLst/>
                <a:latin typeface="-apple-system"/>
              </a:rPr>
              <a:t>是肉汤</a:t>
            </a:r>
            <a:endParaRPr lang="en-US" altLang="zh-CN" b="0" i="0">
              <a:solidFill>
                <a:srgbClr val="121212"/>
              </a:solidFill>
              <a:effectLst/>
              <a:latin typeface="-apple-system"/>
            </a:endParaRPr>
          </a:p>
          <a:p>
            <a:r>
              <a:rPr lang="zh-CN" altLang="en-US"/>
              <a:t>实验材料来自大棚中自然生长未开花的大豆样本，通过处理得到根内和根际细菌原液</a:t>
            </a:r>
          </a:p>
        </p:txBody>
      </p:sp>
      <p:sp>
        <p:nvSpPr>
          <p:cNvPr id="4" name="灯片编号占位符 3"/>
          <p:cNvSpPr>
            <a:spLocks noGrp="1"/>
          </p:cNvSpPr>
          <p:nvPr>
            <p:ph type="sldNum" sz="quarter" idx="5"/>
          </p:nvPr>
        </p:nvSpPr>
        <p:spPr/>
        <p:txBody>
          <a:bodyPr/>
          <a:lstStyle/>
          <a:p>
            <a:fld id="{5363A379-F4CB-4310-AF36-7B783A0E7087}" type="slidenum">
              <a:rPr lang="zh-CN" altLang="en-US" smtClean="0"/>
              <a:t>6</a:t>
            </a:fld>
            <a:endParaRPr lang="zh-CN" altLang="en-US"/>
          </a:p>
        </p:txBody>
      </p:sp>
    </p:spTree>
    <p:extLst>
      <p:ext uri="{BB962C8B-B14F-4D97-AF65-F5344CB8AC3E}">
        <p14:creationId xmlns:p14="http://schemas.microsoft.com/office/powerpoint/2010/main" val="32864480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zh-CN" altLang="en-US"/>
              <a:t>样品标签（</a:t>
            </a:r>
            <a:r>
              <a:rPr lang="en-US" altLang="zh-CN"/>
              <a:t>Barcode</a:t>
            </a:r>
            <a:r>
              <a:rPr lang="zh-CN" altLang="en-US"/>
              <a:t>）：用于混池测序后区分序列来自哪个样本</a:t>
            </a:r>
            <a:endParaRPr lang="en-US" altLang="zh-CN"/>
          </a:p>
          <a:p>
            <a:pPr marL="171450" indent="-171450">
              <a:buFont typeface="Arial" panose="020B0604020202020204" pitchFamily="34" charset="0"/>
              <a:buChar char="•"/>
            </a:pPr>
            <a:r>
              <a:rPr lang="zh-CN" altLang="en-US"/>
              <a:t>引物（</a:t>
            </a:r>
            <a:r>
              <a:rPr lang="en-US" altLang="zh-CN"/>
              <a:t>Primer</a:t>
            </a:r>
            <a:r>
              <a:rPr lang="zh-CN" altLang="en-US"/>
              <a:t>）：在 </a:t>
            </a:r>
            <a:r>
              <a:rPr lang="en-US" altLang="zh-CN"/>
              <a:t>16S </a:t>
            </a:r>
            <a:r>
              <a:rPr lang="zh-CN" altLang="en-US"/>
              <a:t>保守区设计的引物，用于扩增 </a:t>
            </a:r>
            <a:r>
              <a:rPr lang="en-US" altLang="zh-CN"/>
              <a:t>rDNA </a:t>
            </a:r>
            <a:r>
              <a:rPr lang="zh-CN" altLang="en-US"/>
              <a:t>的部分高变区</a:t>
            </a:r>
            <a:endParaRPr lang="en-US" altLang="zh-CN"/>
          </a:p>
          <a:p>
            <a:pPr marL="171450" indent="-171450">
              <a:buFont typeface="Arial" panose="020B0604020202020204" pitchFamily="34" charset="0"/>
              <a:buChar char="•"/>
            </a:pPr>
            <a:r>
              <a:rPr lang="zh-CN" altLang="en-US"/>
              <a:t>扩增子（</a:t>
            </a:r>
            <a:r>
              <a:rPr lang="en-US" altLang="zh-CN"/>
              <a:t>Amplicon</a:t>
            </a:r>
            <a:r>
              <a:rPr lang="zh-CN" altLang="en-US"/>
              <a:t>）纯净序列：扩增的 </a:t>
            </a:r>
            <a:r>
              <a:rPr lang="en-US" altLang="zh-CN"/>
              <a:t>rDNA</a:t>
            </a:r>
            <a:r>
              <a:rPr lang="zh-CN" altLang="en-US"/>
              <a:t> 片段，不包含标签和引物的目标序列 （约 </a:t>
            </a:r>
            <a:r>
              <a:rPr lang="en-US" altLang="zh-CN"/>
              <a:t>400 bp</a:t>
            </a:r>
            <a:r>
              <a:rPr lang="zh-CN" altLang="en-US"/>
              <a:t>）</a:t>
            </a:r>
            <a:endParaRPr lang="en-US" altLang="zh-CN"/>
          </a:p>
          <a:p>
            <a:pPr marL="171450" indent="-171450">
              <a:buFont typeface="Arial" panose="020B0604020202020204" pitchFamily="34" charset="0"/>
              <a:buChar char="•"/>
            </a:pPr>
            <a:endParaRPr lang="en-US" altLang="zh-CN"/>
          </a:p>
          <a:p>
            <a:pPr marL="228600" indent="-228600">
              <a:buFont typeface="+mj-lt"/>
              <a:buAutoNum type="arabicPeriod"/>
            </a:pPr>
            <a:r>
              <a:rPr lang="zh-CN" altLang="en-US"/>
              <a:t>通过 </a:t>
            </a:r>
            <a:r>
              <a:rPr lang="en-US" altLang="zh-CN"/>
              <a:t>Overlap </a:t>
            </a:r>
            <a:r>
              <a:rPr lang="zh-CN" altLang="en-US"/>
              <a:t>合并双端序列</a:t>
            </a:r>
            <a:endParaRPr lang="en-US" altLang="zh-CN"/>
          </a:p>
          <a:p>
            <a:pPr marL="228600" indent="-228600">
              <a:buFont typeface="+mj-lt"/>
              <a:buAutoNum type="arabicPeriod"/>
            </a:pPr>
            <a:r>
              <a:rPr lang="zh-CN" altLang="en-US"/>
              <a:t>样本拆分</a:t>
            </a:r>
            <a:endParaRPr lang="en-US" altLang="zh-CN"/>
          </a:p>
          <a:p>
            <a:pPr marL="685800" lvl="1" indent="-228600">
              <a:buFont typeface="+mj-lt"/>
              <a:buAutoNum type="arabicPeriod"/>
            </a:pPr>
            <a:r>
              <a:rPr lang="zh-CN" altLang="en-US"/>
              <a:t>去除 </a:t>
            </a:r>
            <a:r>
              <a:rPr lang="en-US" altLang="zh-CN"/>
              <a:t>Barcode </a:t>
            </a:r>
            <a:r>
              <a:rPr lang="zh-CN" altLang="en-US"/>
              <a:t>序列，</a:t>
            </a:r>
            <a:r>
              <a:rPr lang="en-US" altLang="zh-CN"/>
              <a:t>Barcode </a:t>
            </a:r>
            <a:r>
              <a:rPr lang="zh-CN" altLang="en-US"/>
              <a:t>序列是已知的</a:t>
            </a:r>
            <a:br>
              <a:rPr lang="en-US" altLang="zh-CN"/>
            </a:br>
            <a:r>
              <a:rPr lang="zh-CN" altLang="en-US"/>
              <a:t>通过 </a:t>
            </a:r>
            <a:r>
              <a:rPr lang="en-US" altLang="zh-CN"/>
              <a:t>Barcode </a:t>
            </a:r>
            <a:r>
              <a:rPr lang="zh-CN" altLang="en-US"/>
              <a:t>序列按来源（哪一板哪一孔）命名序列</a:t>
            </a:r>
            <a:endParaRPr lang="en-US" altLang="zh-CN"/>
          </a:p>
          <a:p>
            <a:pPr marL="685800" lvl="1" indent="-228600">
              <a:buFont typeface="+mj-lt"/>
              <a:buAutoNum type="arabicPeriod"/>
            </a:pPr>
            <a:r>
              <a:rPr lang="zh-CN" altLang="en-US"/>
              <a:t>去除 引物序列</a:t>
            </a:r>
            <a:endParaRPr lang="en-US" altLang="zh-CN"/>
          </a:p>
          <a:p>
            <a:pPr marL="685800" lvl="1" indent="-228600">
              <a:buFont typeface="+mj-lt"/>
              <a:buAutoNum type="arabicPeriod"/>
            </a:pPr>
            <a:endParaRPr lang="en-US" altLang="zh-CN"/>
          </a:p>
          <a:p>
            <a:pPr marL="0" lvl="0" indent="0">
              <a:buFont typeface="+mj-lt"/>
              <a:buNone/>
            </a:pPr>
            <a:r>
              <a:rPr lang="zh-CN" altLang="en-US"/>
              <a:t>数据处理均使用 </a:t>
            </a:r>
            <a:r>
              <a:rPr lang="en-US" altLang="zh-CN"/>
              <a:t>VSEARCH </a:t>
            </a:r>
            <a:r>
              <a:rPr lang="zh-CN" altLang="en-US"/>
              <a:t>完成</a:t>
            </a:r>
            <a:endParaRPr lang="en-US" altLang="zh-CN"/>
          </a:p>
          <a:p>
            <a:pPr marL="685800" lvl="1" indent="-228600">
              <a:buFont typeface="+mj-lt"/>
              <a:buAutoNum type="arabicPeriod"/>
            </a:pPr>
            <a:endParaRPr lang="en-US" altLang="zh-CN"/>
          </a:p>
          <a:p>
            <a:endParaRPr lang="en-US" altLang="zh-CN"/>
          </a:p>
        </p:txBody>
      </p:sp>
      <p:sp>
        <p:nvSpPr>
          <p:cNvPr id="4" name="灯片编号占位符 3"/>
          <p:cNvSpPr>
            <a:spLocks noGrp="1"/>
          </p:cNvSpPr>
          <p:nvPr>
            <p:ph type="sldNum" sz="quarter" idx="5"/>
          </p:nvPr>
        </p:nvSpPr>
        <p:spPr/>
        <p:txBody>
          <a:bodyPr/>
          <a:lstStyle/>
          <a:p>
            <a:fld id="{5363A379-F4CB-4310-AF36-7B783A0E7087}" type="slidenum">
              <a:rPr lang="zh-CN" altLang="en-US" smtClean="0"/>
              <a:t>8</a:t>
            </a:fld>
            <a:endParaRPr lang="zh-CN" altLang="en-US"/>
          </a:p>
        </p:txBody>
      </p:sp>
    </p:spTree>
    <p:extLst>
      <p:ext uri="{BB962C8B-B14F-4D97-AF65-F5344CB8AC3E}">
        <p14:creationId xmlns:p14="http://schemas.microsoft.com/office/powerpoint/2010/main" val="26238840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zh-CN" altLang="en-US"/>
              <a:t>获得纯净序列后首先去除重复序列 获得序列丰度 减少下游计算量</a:t>
            </a:r>
            <a:endParaRPr lang="en-US" altLang="zh-CN"/>
          </a:p>
          <a:p>
            <a:pPr marL="171450" indent="-171450">
              <a:buFont typeface="Arial" panose="020B0604020202020204" pitchFamily="34" charset="0"/>
              <a:buChar char="•"/>
            </a:pPr>
            <a:r>
              <a:rPr lang="zh-CN" altLang="en-US"/>
              <a:t>挑选代表序列（有两种方法）去除噪音和嵌合体 减化研究对象 获得准确需经过</a:t>
            </a:r>
            <a:endParaRPr lang="en-US" altLang="zh-CN"/>
          </a:p>
          <a:p>
            <a:pPr marL="171450" indent="-171450">
              <a:buFont typeface="Arial" panose="020B0604020202020204" pitchFamily="34" charset="0"/>
              <a:buChar char="•"/>
            </a:pPr>
            <a:r>
              <a:rPr lang="zh-CN" altLang="en-US"/>
              <a:t>最后进行物种注释 知道研究对象是什么</a:t>
            </a:r>
            <a:endParaRPr lang="en-US" altLang="zh-CN"/>
          </a:p>
          <a:p>
            <a:pPr marL="171450" indent="-171450">
              <a:buFont typeface="Arial" panose="020B0604020202020204" pitchFamily="34" charset="0"/>
              <a:buChar char="•"/>
            </a:pPr>
            <a:endParaRPr lang="zh-CN" altLang="en-US"/>
          </a:p>
        </p:txBody>
      </p:sp>
      <p:sp>
        <p:nvSpPr>
          <p:cNvPr id="4" name="灯片编号占位符 3"/>
          <p:cNvSpPr>
            <a:spLocks noGrp="1"/>
          </p:cNvSpPr>
          <p:nvPr>
            <p:ph type="sldNum" sz="quarter" idx="5"/>
          </p:nvPr>
        </p:nvSpPr>
        <p:spPr/>
        <p:txBody>
          <a:bodyPr/>
          <a:lstStyle/>
          <a:p>
            <a:fld id="{5363A379-F4CB-4310-AF36-7B783A0E7087}" type="slidenum">
              <a:rPr lang="zh-CN" altLang="en-US" smtClean="0"/>
              <a:t>9</a:t>
            </a:fld>
            <a:endParaRPr lang="zh-CN" altLang="en-US"/>
          </a:p>
        </p:txBody>
      </p:sp>
    </p:spTree>
    <p:extLst>
      <p:ext uri="{BB962C8B-B14F-4D97-AF65-F5344CB8AC3E}">
        <p14:creationId xmlns:p14="http://schemas.microsoft.com/office/powerpoint/2010/main" val="33585238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zh-CN" altLang="en-US"/>
              <a:t>挑选代表序列有两种方案</a:t>
            </a:r>
            <a:endParaRPr lang="en-US" altLang="zh-CN"/>
          </a:p>
          <a:p>
            <a:pPr marL="171450" lvl="0" indent="-171450">
              <a:buFont typeface="Arial" panose="020B0604020202020204" pitchFamily="34" charset="0"/>
              <a:buChar char="•"/>
            </a:pPr>
            <a:r>
              <a:rPr lang="zh-CN" altLang="en-US"/>
              <a:t>基于 </a:t>
            </a:r>
            <a:r>
              <a:rPr lang="en-US" altLang="zh-CN"/>
              <a:t>OUT </a:t>
            </a:r>
            <a:r>
              <a:rPr lang="zh-CN" altLang="en-US"/>
              <a:t>的挑选</a:t>
            </a:r>
            <a:endParaRPr lang="en-US" altLang="zh-CN"/>
          </a:p>
          <a:p>
            <a:pPr marL="628650" lvl="1" indent="-171450">
              <a:buFont typeface="Arial" panose="020B0604020202020204" pitchFamily="34" charset="0"/>
              <a:buChar char="•"/>
            </a:pPr>
            <a:r>
              <a:rPr lang="zh-CN" altLang="en-US"/>
              <a:t>人为定义的一个分类单元，通常认为序列相似度达到 </a:t>
            </a:r>
            <a:r>
              <a:rPr lang="en-US" altLang="zh-CN"/>
              <a:t>97% </a:t>
            </a:r>
            <a:r>
              <a:rPr lang="zh-CN" altLang="en-US"/>
              <a:t>则序列来自同一个物种</a:t>
            </a:r>
            <a:endParaRPr lang="en-US" altLang="zh-CN"/>
          </a:p>
          <a:p>
            <a:pPr marL="628650" lvl="1" indent="-171450">
              <a:buFont typeface="Arial" panose="020B0604020202020204" pitchFamily="34" charset="0"/>
              <a:buChar char="•"/>
            </a:pPr>
            <a:r>
              <a:rPr lang="zh-CN" altLang="en-US"/>
              <a:t>选取每个分类单元中最高丰度的序列作为代表性序列</a:t>
            </a:r>
            <a:endParaRPr lang="en-US" altLang="zh-CN"/>
          </a:p>
          <a:p>
            <a:pPr marL="628650" lvl="1" indent="-171450">
              <a:buFont typeface="Arial" panose="020B0604020202020204" pitchFamily="34" charset="0"/>
              <a:buChar char="•"/>
            </a:pPr>
            <a:r>
              <a:rPr lang="zh-CN" altLang="en-US"/>
              <a:t>可能造成序列的 </a:t>
            </a:r>
            <a:r>
              <a:rPr lang="en-US" altLang="zh-CN"/>
              <a:t>missing</a:t>
            </a:r>
          </a:p>
          <a:p>
            <a:pPr marL="171450" lvl="0" indent="-171450">
              <a:buFont typeface="Arial" panose="020B0604020202020204" pitchFamily="34" charset="0"/>
              <a:buChar char="•"/>
            </a:pPr>
            <a:r>
              <a:rPr lang="zh-CN" altLang="en-US"/>
              <a:t>基于 </a:t>
            </a:r>
            <a:r>
              <a:rPr lang="en-US" altLang="zh-CN"/>
              <a:t>ASV </a:t>
            </a:r>
            <a:r>
              <a:rPr lang="zh-CN" altLang="en-US"/>
              <a:t>的挑选 （</a:t>
            </a:r>
            <a:r>
              <a:rPr lang="en-US" altLang="zh-CN"/>
              <a:t>2015 </a:t>
            </a:r>
            <a:r>
              <a:rPr lang="zh-CN" altLang="en-US"/>
              <a:t>提出，</a:t>
            </a:r>
            <a:r>
              <a:rPr lang="en-US" altLang="zh-CN"/>
              <a:t>2016 Susan Holmes </a:t>
            </a:r>
            <a:r>
              <a:rPr lang="zh-CN" altLang="en-US"/>
              <a:t>阴道乳酸菌 </a:t>
            </a:r>
            <a:r>
              <a:rPr lang="en-US" altLang="zh-CN"/>
              <a:t>OTU </a:t>
            </a:r>
            <a:r>
              <a:rPr lang="zh-CN" altLang="en-US"/>
              <a:t>仅 </a:t>
            </a:r>
            <a:r>
              <a:rPr lang="en-US" altLang="zh-CN"/>
              <a:t>1 </a:t>
            </a:r>
            <a:r>
              <a:rPr lang="zh-CN" altLang="en-US"/>
              <a:t>种，</a:t>
            </a:r>
            <a:r>
              <a:rPr lang="en-US" altLang="zh-CN"/>
              <a:t>ASV 6 </a:t>
            </a:r>
            <a:r>
              <a:rPr lang="zh-CN" altLang="en-US"/>
              <a:t>种，并根据六种成分分类人群） </a:t>
            </a:r>
            <a:endParaRPr lang="en-US" altLang="zh-CN"/>
          </a:p>
          <a:p>
            <a:pPr marL="628650" lvl="1" indent="-171450">
              <a:buFont typeface="Arial" panose="020B0604020202020204" pitchFamily="34" charset="0"/>
              <a:buChar char="•"/>
            </a:pPr>
            <a:r>
              <a:rPr lang="zh-CN" altLang="en-US"/>
              <a:t>按 </a:t>
            </a:r>
            <a:r>
              <a:rPr lang="en-US" altLang="zh-CN"/>
              <a:t>100% </a:t>
            </a:r>
            <a:r>
              <a:rPr lang="zh-CN" altLang="en-US"/>
              <a:t>序列相似度，也就是说只要碱基有差别，并且丰度较高，则作为研究对象</a:t>
            </a:r>
            <a:endParaRPr lang="en-US" altLang="zh-CN"/>
          </a:p>
          <a:p>
            <a:pPr marL="628650" lvl="1" indent="-171450">
              <a:buFont typeface="Arial" panose="020B0604020202020204" pitchFamily="34" charset="0"/>
              <a:buChar char="•"/>
            </a:pPr>
            <a:r>
              <a:rPr lang="zh-CN" altLang="en-US"/>
              <a:t>精度更高</a:t>
            </a:r>
            <a:endParaRPr lang="en-US" altLang="zh-CN"/>
          </a:p>
          <a:p>
            <a:pPr marL="628650" lvl="1" indent="-171450">
              <a:buFont typeface="Arial" panose="020B0604020202020204" pitchFamily="34" charset="0"/>
              <a:buChar char="•"/>
            </a:pPr>
            <a:endParaRPr lang="en-US" altLang="zh-CN"/>
          </a:p>
          <a:p>
            <a:pPr marL="628650" lvl="1" indent="-171450">
              <a:buFont typeface="Arial" panose="020B0604020202020204" pitchFamily="34" charset="0"/>
              <a:buChar char="•"/>
            </a:pPr>
            <a:endParaRPr lang="en-US" altLang="zh-CN"/>
          </a:p>
          <a:p>
            <a:pPr marL="628650" lvl="1" indent="-171450">
              <a:buFont typeface="Arial" panose="020B0604020202020204" pitchFamily="34" charset="0"/>
              <a:buChar char="•"/>
            </a:pPr>
            <a:endParaRPr lang="zh-CN" altLang="en-US"/>
          </a:p>
        </p:txBody>
      </p:sp>
      <p:sp>
        <p:nvSpPr>
          <p:cNvPr id="4" name="灯片编号占位符 3"/>
          <p:cNvSpPr>
            <a:spLocks noGrp="1"/>
          </p:cNvSpPr>
          <p:nvPr>
            <p:ph type="sldNum" sz="quarter" idx="5"/>
          </p:nvPr>
        </p:nvSpPr>
        <p:spPr/>
        <p:txBody>
          <a:bodyPr/>
          <a:lstStyle/>
          <a:p>
            <a:fld id="{5363A379-F4CB-4310-AF36-7B783A0E7087}" type="slidenum">
              <a:rPr lang="zh-CN" altLang="en-US" smtClean="0"/>
              <a:t>10</a:t>
            </a:fld>
            <a:endParaRPr lang="zh-CN" altLang="en-US"/>
          </a:p>
        </p:txBody>
      </p:sp>
    </p:spTree>
    <p:extLst>
      <p:ext uri="{BB962C8B-B14F-4D97-AF65-F5344CB8AC3E}">
        <p14:creationId xmlns:p14="http://schemas.microsoft.com/office/powerpoint/2010/main" val="1160074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行名是 </a:t>
            </a:r>
            <a:r>
              <a:rPr lang="en-US" altLang="zh-CN"/>
              <a:t>96 </a:t>
            </a:r>
            <a:r>
              <a:rPr lang="zh-CN" altLang="en-US"/>
              <a:t>孔板的每一个孔，列名是 </a:t>
            </a:r>
            <a:r>
              <a:rPr lang="en-US" altLang="zh-CN"/>
              <a:t>ASV</a:t>
            </a:r>
            <a:r>
              <a:rPr lang="zh-CN" altLang="en-US"/>
              <a:t>，可以对应到每一个物种上</a:t>
            </a:r>
            <a:endParaRPr lang="en-US" altLang="zh-CN"/>
          </a:p>
          <a:p>
            <a:r>
              <a:rPr lang="zh-CN" altLang="en-US"/>
              <a:t>之后对 </a:t>
            </a:r>
            <a:r>
              <a:rPr lang="en-US" altLang="zh-CN"/>
              <a:t>ASV </a:t>
            </a:r>
            <a:r>
              <a:rPr lang="zh-CN" altLang="en-US"/>
              <a:t>进行注释，对应到每一个属</a:t>
            </a:r>
            <a:endParaRPr lang="en-US" altLang="zh-CN"/>
          </a:p>
        </p:txBody>
      </p:sp>
      <p:sp>
        <p:nvSpPr>
          <p:cNvPr id="4" name="灯片编号占位符 3"/>
          <p:cNvSpPr>
            <a:spLocks noGrp="1"/>
          </p:cNvSpPr>
          <p:nvPr>
            <p:ph type="sldNum" sz="quarter" idx="5"/>
          </p:nvPr>
        </p:nvSpPr>
        <p:spPr/>
        <p:txBody>
          <a:bodyPr/>
          <a:lstStyle/>
          <a:p>
            <a:fld id="{5363A379-F4CB-4310-AF36-7B783A0E7087}" type="slidenum">
              <a:rPr lang="zh-CN" altLang="en-US" smtClean="0"/>
              <a:t>11</a:t>
            </a:fld>
            <a:endParaRPr lang="zh-CN" altLang="en-US"/>
          </a:p>
        </p:txBody>
      </p:sp>
    </p:spTree>
    <p:extLst>
      <p:ext uri="{BB962C8B-B14F-4D97-AF65-F5344CB8AC3E}">
        <p14:creationId xmlns:p14="http://schemas.microsoft.com/office/powerpoint/2010/main" val="7370156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根据 </a:t>
            </a:r>
            <a:r>
              <a:rPr lang="en-US" altLang="zh-CN"/>
              <a:t>ASV </a:t>
            </a:r>
            <a:r>
              <a:rPr lang="zh-CN" altLang="en-US"/>
              <a:t>注释表进行可视化</a:t>
            </a:r>
            <a:endParaRPr lang="en-US" altLang="zh-CN"/>
          </a:p>
          <a:p>
            <a:endParaRPr lang="en-US" altLang="zh-CN"/>
          </a:p>
          <a:p>
            <a:r>
              <a:rPr lang="zh-CN" altLang="en-US"/>
              <a:t>绿色 变形菌门</a:t>
            </a:r>
            <a:endParaRPr lang="en-US" altLang="zh-CN"/>
          </a:p>
          <a:p>
            <a:r>
              <a:rPr lang="zh-CN" altLang="en-US"/>
              <a:t>红色 放线菌门</a:t>
            </a:r>
            <a:endParaRPr lang="en-US" altLang="zh-CN"/>
          </a:p>
          <a:p>
            <a:r>
              <a:rPr lang="zh-CN" altLang="en-US"/>
              <a:t>橙色 厚壁菌门</a:t>
            </a:r>
            <a:endParaRPr lang="en-US" altLang="zh-CN"/>
          </a:p>
          <a:p>
            <a:r>
              <a:rPr lang="zh-CN" altLang="en-US"/>
              <a:t>蓝色 拟杆菌门</a:t>
            </a:r>
            <a:endParaRPr lang="en-US" altLang="zh-CN"/>
          </a:p>
          <a:p>
            <a:endParaRPr lang="en-US" altLang="zh-CN"/>
          </a:p>
          <a:p>
            <a:r>
              <a:rPr lang="zh-CN" altLang="en-US"/>
              <a:t>标注的是科</a:t>
            </a:r>
            <a:endParaRPr lang="en-US" altLang="zh-CN"/>
          </a:p>
          <a:p>
            <a:endParaRPr lang="en-US" altLang="zh-CN"/>
          </a:p>
          <a:p>
            <a:r>
              <a:rPr lang="zh-CN" altLang="en-US"/>
              <a:t>基于二代测序的方法一般可以分类到属，如果使用三代测序方法对 </a:t>
            </a:r>
            <a:r>
              <a:rPr lang="en-US" altLang="zh-CN"/>
              <a:t>16S rDNA </a:t>
            </a:r>
            <a:r>
              <a:rPr lang="zh-CN" altLang="en-US"/>
              <a:t>进行全长测序可以鉴定到种</a:t>
            </a:r>
            <a:endParaRPr lang="en-US" altLang="zh-CN"/>
          </a:p>
          <a:p>
            <a:r>
              <a:rPr lang="zh-CN" altLang="en-US"/>
              <a:t>三代测序中由于 </a:t>
            </a:r>
            <a:r>
              <a:rPr lang="en-US" altLang="zh-CN"/>
              <a:t>PacBio Sequel IIe </a:t>
            </a:r>
            <a:r>
              <a:rPr lang="zh-CN" altLang="en-US"/>
              <a:t>测序的数据没有采用 </a:t>
            </a:r>
            <a:r>
              <a:rPr lang="en-US" altLang="zh-CN"/>
              <a:t>Phred </a:t>
            </a:r>
            <a:r>
              <a:rPr lang="zh-CN" altLang="en-US"/>
              <a:t>编码评分，所以与目前的软件不兼容</a:t>
            </a:r>
            <a:endParaRPr lang="en-US" altLang="zh-CN"/>
          </a:p>
          <a:p>
            <a:endParaRPr lang="zh-CN" altLang="en-US"/>
          </a:p>
        </p:txBody>
      </p:sp>
      <p:sp>
        <p:nvSpPr>
          <p:cNvPr id="4" name="灯片编号占位符 3"/>
          <p:cNvSpPr>
            <a:spLocks noGrp="1"/>
          </p:cNvSpPr>
          <p:nvPr>
            <p:ph type="sldNum" sz="quarter" idx="5"/>
          </p:nvPr>
        </p:nvSpPr>
        <p:spPr/>
        <p:txBody>
          <a:bodyPr/>
          <a:lstStyle/>
          <a:p>
            <a:fld id="{5363A379-F4CB-4310-AF36-7B783A0E7087}" type="slidenum">
              <a:rPr lang="zh-CN" altLang="en-US" smtClean="0"/>
              <a:t>12</a:t>
            </a:fld>
            <a:endParaRPr lang="zh-CN" altLang="en-US"/>
          </a:p>
        </p:txBody>
      </p:sp>
    </p:spTree>
    <p:extLst>
      <p:ext uri="{BB962C8B-B14F-4D97-AF65-F5344CB8AC3E}">
        <p14:creationId xmlns:p14="http://schemas.microsoft.com/office/powerpoint/2010/main" val="1759567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PICRUSt2 </a:t>
            </a:r>
            <a:r>
              <a:rPr lang="zh-CN" altLang="en-US"/>
              <a:t>使用很方便，只用输入 </a:t>
            </a:r>
            <a:r>
              <a:rPr lang="en-US" altLang="zh-CN"/>
              <a:t>ASV </a:t>
            </a:r>
            <a:r>
              <a:rPr lang="zh-CN" altLang="en-US"/>
              <a:t>序列和丰度文件就可以完成功能预测</a:t>
            </a: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前面的分析步骤在 </a:t>
            </a:r>
            <a:r>
              <a:rPr lang="en-US" altLang="zh-CN"/>
              <a:t>WSL </a:t>
            </a:r>
            <a:r>
              <a:rPr lang="zh-CN" altLang="en-US"/>
              <a:t>本地运行</a:t>
            </a:r>
            <a:r>
              <a:rPr lang="en-US" altLang="zh-CN"/>
              <a:t> </a:t>
            </a:r>
            <a:r>
              <a:rPr lang="zh-CN" altLang="en-US"/>
              <a:t>这一步需要在服务器上运行 因为这个软件对硬件要求较高，需要 </a:t>
            </a:r>
            <a:r>
              <a:rPr lang="en-US" altLang="zh-CN"/>
              <a:t>16 GB </a:t>
            </a:r>
            <a:r>
              <a:rPr lang="zh-CN" altLang="en-US"/>
              <a:t>的内存 </a:t>
            </a:r>
            <a:endParaRPr lang="en-US" altLang="zh-CN"/>
          </a:p>
          <a:p>
            <a:endParaRPr lang="en-US" altLang="zh-CN"/>
          </a:p>
          <a:p>
            <a:r>
              <a:rPr lang="zh-CN" altLang="en-US"/>
              <a:t>由于 </a:t>
            </a:r>
            <a:r>
              <a:rPr lang="en-US" altLang="zh-CN"/>
              <a:t>ggpicrust2 </a:t>
            </a:r>
            <a:r>
              <a:rPr lang="zh-CN" altLang="en-US"/>
              <a:t>是近期发布的包，所以功能不太完善，一次无法接受超过</a:t>
            </a:r>
            <a:r>
              <a:rPr lang="en-US" altLang="zh-CN"/>
              <a:t>30</a:t>
            </a:r>
            <a:r>
              <a:rPr lang="zh-CN" altLang="en-US"/>
              <a:t>条的数据，所以更多的结果在附件中。</a:t>
            </a:r>
            <a:endParaRPr lang="en-US" altLang="zh-CN"/>
          </a:p>
          <a:p>
            <a:r>
              <a:rPr lang="zh-CN" altLang="en-US"/>
              <a:t>柱状图 功能</a:t>
            </a:r>
            <a:r>
              <a:rPr lang="en-US" altLang="zh-CN"/>
              <a:t>-</a:t>
            </a:r>
            <a:r>
              <a:rPr lang="zh-CN" altLang="en-US"/>
              <a:t>功能丰度</a:t>
            </a:r>
            <a:r>
              <a:rPr lang="en-US" altLang="zh-CN"/>
              <a:t>-p</a:t>
            </a:r>
            <a:r>
              <a:rPr lang="zh-CN" altLang="en-US"/>
              <a:t>值 </a:t>
            </a:r>
            <a:r>
              <a:rPr lang="en-US" altLang="zh-CN"/>
              <a:t>log2 fc &gt; 1 </a:t>
            </a:r>
            <a:r>
              <a:rPr lang="zh-CN" altLang="en-US"/>
              <a:t>为有显著差异</a:t>
            </a:r>
          </a:p>
        </p:txBody>
      </p:sp>
      <p:sp>
        <p:nvSpPr>
          <p:cNvPr id="4" name="灯片编号占位符 3"/>
          <p:cNvSpPr>
            <a:spLocks noGrp="1"/>
          </p:cNvSpPr>
          <p:nvPr>
            <p:ph type="sldNum" sz="quarter" idx="5"/>
          </p:nvPr>
        </p:nvSpPr>
        <p:spPr/>
        <p:txBody>
          <a:bodyPr/>
          <a:lstStyle/>
          <a:p>
            <a:fld id="{5363A379-F4CB-4310-AF36-7B783A0E7087}" type="slidenum">
              <a:rPr lang="zh-CN" altLang="en-US" smtClean="0"/>
              <a:t>13</a:t>
            </a:fld>
            <a:endParaRPr lang="zh-CN" altLang="en-US"/>
          </a:p>
        </p:txBody>
      </p:sp>
    </p:spTree>
    <p:extLst>
      <p:ext uri="{BB962C8B-B14F-4D97-AF65-F5344CB8AC3E}">
        <p14:creationId xmlns:p14="http://schemas.microsoft.com/office/powerpoint/2010/main" val="1124464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AFE9365-AD76-4712-BF11-5CD69F81C956}" type="datetimeFigureOut">
              <a:rPr lang="zh-CN" altLang="en-US" smtClean="0"/>
              <a:t>2023/9/26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3925709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AFE9365-AD76-4712-BF11-5CD69F81C956}" type="datetimeFigureOut">
              <a:rPr lang="zh-CN" altLang="en-US" smtClean="0"/>
              <a:t>2023/9/26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19725702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AFE9365-AD76-4712-BF11-5CD69F81C956}" type="datetimeFigureOut">
              <a:rPr lang="zh-CN" altLang="en-US" smtClean="0"/>
              <a:t>2023/9/26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22723170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AFE9365-AD76-4712-BF11-5CD69F81C956}" type="datetimeFigureOut">
              <a:rPr lang="zh-CN" altLang="en-US" smtClean="0"/>
              <a:t>2023/9/26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45358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AFE9365-AD76-4712-BF11-5CD69F81C956}" type="datetimeFigureOut">
              <a:rPr lang="zh-CN" altLang="en-US" smtClean="0"/>
              <a:t>2023/9/26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1632818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4AFE9365-AD76-4712-BF11-5CD69F81C956}" type="datetimeFigureOut">
              <a:rPr lang="zh-CN" altLang="en-US" smtClean="0"/>
              <a:t>2023/9/26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16538543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4AFE9365-AD76-4712-BF11-5CD69F81C956}" type="datetimeFigureOut">
              <a:rPr lang="zh-CN" altLang="en-US" smtClean="0"/>
              <a:t>2023/9/26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2904718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AFE9365-AD76-4712-BF11-5CD69F81C956}" type="datetimeFigureOut">
              <a:rPr lang="zh-CN" altLang="en-US" smtClean="0"/>
              <a:t>2023/9/26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3312296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FE9365-AD76-4712-BF11-5CD69F81C956}" type="datetimeFigureOut">
              <a:rPr lang="zh-CN" altLang="en-US" smtClean="0"/>
              <a:t>2023/9/26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2139726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AFE9365-AD76-4712-BF11-5CD69F81C956}" type="datetimeFigureOut">
              <a:rPr lang="zh-CN" altLang="en-US" smtClean="0"/>
              <a:t>2023/9/26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26020828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AFE9365-AD76-4712-BF11-5CD69F81C956}" type="datetimeFigureOut">
              <a:rPr lang="zh-CN" altLang="en-US" smtClean="0"/>
              <a:t>2023/9/26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3378812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FE9365-AD76-4712-BF11-5CD69F81C956}" type="datetimeFigureOut">
              <a:rPr lang="zh-CN" altLang="en-US" smtClean="0"/>
              <a:t>2023/9/26</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15EF34-F033-4A19-AE17-5375602FF29D}" type="slidenum">
              <a:rPr lang="zh-CN" altLang="en-US" smtClean="0"/>
              <a:t>‹#›</a:t>
            </a:fld>
            <a:endParaRPr lang="zh-CN" altLang="en-US"/>
          </a:p>
        </p:txBody>
      </p:sp>
    </p:spTree>
    <p:extLst>
      <p:ext uri="{BB962C8B-B14F-4D97-AF65-F5344CB8AC3E}">
        <p14:creationId xmlns:p14="http://schemas.microsoft.com/office/powerpoint/2010/main" val="31441619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01">
            <a:extLst>
              <a:ext uri="{FF2B5EF4-FFF2-40B4-BE49-F238E27FC236}">
                <a16:creationId xmlns:a16="http://schemas.microsoft.com/office/drawing/2014/main" id="{991AAF14-BDD2-5A8F-22EC-B8F238828AF3}"/>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6655233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10">
            <a:extLst>
              <a:ext uri="{FF2B5EF4-FFF2-40B4-BE49-F238E27FC236}">
                <a16:creationId xmlns:a16="http://schemas.microsoft.com/office/drawing/2014/main" id="{1F68124D-D375-A3F3-EBA0-737D27A8112C}"/>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701688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11">
            <a:extLst>
              <a:ext uri="{FF2B5EF4-FFF2-40B4-BE49-F238E27FC236}">
                <a16:creationId xmlns:a16="http://schemas.microsoft.com/office/drawing/2014/main" id="{D4E32FD4-9E38-9601-C74F-1B765D7C3CD2}"/>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82100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12">
            <a:extLst>
              <a:ext uri="{FF2B5EF4-FFF2-40B4-BE49-F238E27FC236}">
                <a16:creationId xmlns:a16="http://schemas.microsoft.com/office/drawing/2014/main" id="{81D91B4C-59CE-B4F7-2C56-2195A1AB3D7A}"/>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90096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13">
            <a:extLst>
              <a:ext uri="{FF2B5EF4-FFF2-40B4-BE49-F238E27FC236}">
                <a16:creationId xmlns:a16="http://schemas.microsoft.com/office/drawing/2014/main" id="{ACE74370-C8AA-548C-96DC-38D3E0D5DA2D}"/>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1596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14">
            <a:extLst>
              <a:ext uri="{FF2B5EF4-FFF2-40B4-BE49-F238E27FC236}">
                <a16:creationId xmlns:a16="http://schemas.microsoft.com/office/drawing/2014/main" id="{6B953534-E3B0-F7BE-5490-C5957F252C40}"/>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6766244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15">
            <a:extLst>
              <a:ext uri="{FF2B5EF4-FFF2-40B4-BE49-F238E27FC236}">
                <a16:creationId xmlns:a16="http://schemas.microsoft.com/office/drawing/2014/main" id="{12FFAFEB-D0C7-0288-8928-2FB403B49016}"/>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0168399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16">
            <a:extLst>
              <a:ext uri="{FF2B5EF4-FFF2-40B4-BE49-F238E27FC236}">
                <a16:creationId xmlns:a16="http://schemas.microsoft.com/office/drawing/2014/main" id="{17F1E5B6-7B80-4E78-77BB-A6A61A4031B8}"/>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322467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02">
            <a:extLst>
              <a:ext uri="{FF2B5EF4-FFF2-40B4-BE49-F238E27FC236}">
                <a16:creationId xmlns:a16="http://schemas.microsoft.com/office/drawing/2014/main" id="{5B227738-F43A-DF79-5CE6-1563795FBA83}"/>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144810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03">
            <a:extLst>
              <a:ext uri="{FF2B5EF4-FFF2-40B4-BE49-F238E27FC236}">
                <a16:creationId xmlns:a16="http://schemas.microsoft.com/office/drawing/2014/main" id="{7ECAC0D1-137B-924E-F5DD-A319DF4193A9}"/>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757460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04">
            <a:extLst>
              <a:ext uri="{FF2B5EF4-FFF2-40B4-BE49-F238E27FC236}">
                <a16:creationId xmlns:a16="http://schemas.microsoft.com/office/drawing/2014/main" id="{265E6DED-1067-0326-6044-730C515256CD}"/>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65102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05">
            <a:extLst>
              <a:ext uri="{FF2B5EF4-FFF2-40B4-BE49-F238E27FC236}">
                <a16:creationId xmlns:a16="http://schemas.microsoft.com/office/drawing/2014/main" id="{29B28452-B822-A834-CE31-75C4CAFF288D}"/>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39695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06">
            <a:extLst>
              <a:ext uri="{FF2B5EF4-FFF2-40B4-BE49-F238E27FC236}">
                <a16:creationId xmlns:a16="http://schemas.microsoft.com/office/drawing/2014/main" id="{73809D97-9A51-8E6D-4DDE-EBAC06C8A35F}"/>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110277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07">
            <a:extLst>
              <a:ext uri="{FF2B5EF4-FFF2-40B4-BE49-F238E27FC236}">
                <a16:creationId xmlns:a16="http://schemas.microsoft.com/office/drawing/2014/main" id="{07AB280A-88D3-F424-6B5F-33F489D047E6}"/>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229612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08">
            <a:extLst>
              <a:ext uri="{FF2B5EF4-FFF2-40B4-BE49-F238E27FC236}">
                <a16:creationId xmlns:a16="http://schemas.microsoft.com/office/drawing/2014/main" id="{90FCB3C5-BE80-7670-7890-0D86AC6030D5}"/>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1232899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demo_页面_09">
            <a:extLst>
              <a:ext uri="{FF2B5EF4-FFF2-40B4-BE49-F238E27FC236}">
                <a16:creationId xmlns:a16="http://schemas.microsoft.com/office/drawing/2014/main" id="{4083BCAE-64E6-C4EB-B85B-1E85800B500E}"/>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897160441"/>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81</TotalTime>
  <Words>615</Words>
  <Application>Microsoft Office PowerPoint</Application>
  <PresentationFormat>全屏显示(4:3)</PresentationFormat>
  <Paragraphs>63</Paragraphs>
  <Slides>16</Slides>
  <Notes>10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16</vt:i4>
      </vt:variant>
    </vt:vector>
  </HeadingPairs>
  <TitlesOfParts>
    <vt:vector size="22" baseType="lpstr">
      <vt:lpstr>-apple-system</vt:lpstr>
      <vt:lpstr>等线</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 子栋</dc:creator>
  <cp:lastModifiedBy>张 子栋</cp:lastModifiedBy>
  <cp:revision>8</cp:revision>
  <dcterms:created xsi:type="dcterms:W3CDTF">2023-09-26T10:34:43Z</dcterms:created>
  <dcterms:modified xsi:type="dcterms:W3CDTF">2023-09-26T11:55:44Z</dcterms:modified>
</cp:coreProperties>
</file>

<file path=docProps/thumbnail.jpeg>
</file>